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D86E185-8DA5-4846-8CAD-D3D9FC9871FB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7954" y="990600"/>
            <a:ext cx="594359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When</a:t>
            </a:r>
            <a:r>
              <a:rPr lang="en-US" sz="1600" dirty="0"/>
              <a:t>:   February 24, 2023</a:t>
            </a:r>
            <a:r>
              <a:rPr lang="en-US" sz="2400" dirty="0"/>
              <a:t> </a:t>
            </a:r>
            <a:r>
              <a:rPr lang="en-US" sz="1600" dirty="0"/>
              <a:t>– 7:45am – 4:00pm               </a:t>
            </a:r>
          </a:p>
          <a:p>
            <a:r>
              <a:rPr lang="en-US" sz="1600" b="1" dirty="0"/>
              <a:t>Where</a:t>
            </a:r>
            <a:r>
              <a:rPr lang="en-US" sz="1600" dirty="0"/>
              <a:t>:   The Grove Lodge – Scioto Grove Metro Park</a:t>
            </a:r>
          </a:p>
          <a:p>
            <a:r>
              <a:rPr lang="en-US" sz="1600" dirty="0"/>
              <a:t>                  5172 Jackson Pike, Grove City, OH  43123</a:t>
            </a:r>
          </a:p>
          <a:p>
            <a:r>
              <a:rPr lang="en-US" sz="1600" b="1" dirty="0"/>
              <a:t>Presentations:  </a:t>
            </a:r>
          </a:p>
          <a:p>
            <a:pPr marL="342900" indent="-342900">
              <a:buAutoNum type="arabicParenR"/>
            </a:pPr>
            <a:r>
              <a:rPr lang="en-US" sz="1400" b="1" dirty="0"/>
              <a:t>“STOP STICKING IT TO THEM:  Improving First Stick Success &amp; Reducing Hospital Onset Bacteremia &amp; MRSA Lab ID Events Using Data Analytics” </a:t>
            </a:r>
            <a:r>
              <a:rPr lang="en-US" sz="1400" dirty="0"/>
              <a:t>– Michelle Devries MPH, CIC, VA-BC, CPHQ, FAPIC / Lee </a:t>
            </a:r>
            <a:r>
              <a:rPr lang="en-US" sz="1400" dirty="0" err="1"/>
              <a:t>Steere</a:t>
            </a:r>
            <a:r>
              <a:rPr lang="en-US" sz="1400" dirty="0"/>
              <a:t> RN, CRNI, VA-BC / Andy </a:t>
            </a:r>
            <a:r>
              <a:rPr lang="en-US" sz="1400" dirty="0" err="1"/>
              <a:t>Rellihan</a:t>
            </a:r>
            <a:r>
              <a:rPr lang="en-US" sz="1400" dirty="0"/>
              <a:t> BA, VP (sponsored by NEXUS)</a:t>
            </a:r>
          </a:p>
          <a:p>
            <a:pPr marL="342900" indent="-342900">
              <a:buAutoNum type="arabicParenR"/>
            </a:pPr>
            <a:r>
              <a:rPr lang="en-US" sz="1400" b="1" dirty="0"/>
              <a:t>“Shifting Our FOCUS from CLABSI to CA-BSI:  Protecting VADS with Tissue Adhesive” </a:t>
            </a:r>
            <a:r>
              <a:rPr lang="en-US" sz="1400" dirty="0"/>
              <a:t>– Lori Kaczmarek MSN, RN, VA-BC  (sponsored by </a:t>
            </a:r>
            <a:r>
              <a:rPr lang="en-US" sz="1400" dirty="0" err="1"/>
              <a:t>Adhezion</a:t>
            </a:r>
            <a:r>
              <a:rPr lang="en-US" sz="1400" dirty="0"/>
              <a:t>)</a:t>
            </a:r>
          </a:p>
          <a:p>
            <a:pPr marL="342900" indent="-342900">
              <a:buAutoNum type="arabicParenR"/>
            </a:pPr>
            <a:r>
              <a:rPr lang="en-US" sz="1400" b="1" dirty="0"/>
              <a:t>“Axillary, Subclavian, and Internal Jugular Valves:  A Common Obstacle in PICC and CVC Placement” </a:t>
            </a:r>
            <a:r>
              <a:rPr lang="en-US" sz="1400" dirty="0"/>
              <a:t>– Wayne </a:t>
            </a:r>
            <a:r>
              <a:rPr lang="en-US" sz="1400" dirty="0" err="1"/>
              <a:t>Teipen</a:t>
            </a:r>
            <a:r>
              <a:rPr lang="en-US" sz="1400" dirty="0"/>
              <a:t> BSN, RN, VA-BC</a:t>
            </a:r>
          </a:p>
          <a:p>
            <a:pPr marL="342900" indent="-342900">
              <a:buAutoNum type="arabicParenR"/>
            </a:pPr>
            <a:r>
              <a:rPr lang="en-US" sz="1400" b="1" dirty="0"/>
              <a:t>“Mitigating the Risk of Extravasation with Power Injection” </a:t>
            </a:r>
            <a:r>
              <a:rPr lang="en-US" sz="1400" dirty="0"/>
              <a:t>– Lynn </a:t>
            </a:r>
            <a:r>
              <a:rPr lang="en-US" sz="1400" dirty="0" err="1"/>
              <a:t>Hadaway</a:t>
            </a:r>
            <a:r>
              <a:rPr lang="en-US" sz="1400" dirty="0"/>
              <a:t> M.Ed., RN, NPD-BC, CRNI (sponsored by BD)</a:t>
            </a:r>
          </a:p>
          <a:p>
            <a:pPr marL="342900" indent="-342900">
              <a:buAutoNum type="arabicParenR"/>
            </a:pPr>
            <a:r>
              <a:rPr lang="en-US" sz="1400" b="1" dirty="0"/>
              <a:t>“Pathway to Patency:  Exploring the Challenges to Catheter Patency and the Technology That Reduce Them” </a:t>
            </a:r>
            <a:r>
              <a:rPr lang="en-US" sz="1400" dirty="0"/>
              <a:t>– Eddie </a:t>
            </a:r>
            <a:r>
              <a:rPr lang="en-US" sz="1400" dirty="0" err="1"/>
              <a:t>Korycka</a:t>
            </a:r>
            <a:r>
              <a:rPr lang="en-US" sz="1400" dirty="0"/>
              <a:t> MSN-ED, RN (sponsored by Access Vascular)</a:t>
            </a:r>
          </a:p>
          <a:p>
            <a:endParaRPr lang="en-US" sz="1600" dirty="0"/>
          </a:p>
          <a:p>
            <a:pPr algn="ctr"/>
            <a:r>
              <a:rPr lang="en-US" sz="1600" b="1" i="1" u="sng" dirty="0"/>
              <a:t>We would like to extend a SPECIAL THANKS to our Vendor Friends for sponsoring these amazing speakers and providing continued support of our GOVAN Network</a:t>
            </a:r>
            <a:endParaRPr lang="en-US" b="1" i="1" u="sng" dirty="0"/>
          </a:p>
          <a:p>
            <a:pPr algn="ctr"/>
            <a:r>
              <a:rPr lang="en-US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program will award </a:t>
            </a:r>
            <a:r>
              <a:rPr lang="en-US" sz="11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5.5 Continuing Education Hours </a:t>
            </a:r>
            <a:r>
              <a:rPr lang="en-US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by The Association for Vascular Access, an accredited continuing education provider through the California Board of Registered Nurses. Provider#: CEP12371.</a:t>
            </a:r>
            <a:endParaRPr lang="en-US" sz="1100" dirty="0"/>
          </a:p>
        </p:txBody>
      </p:sp>
      <p:pic>
        <p:nvPicPr>
          <p:cNvPr id="2" name="Picture 2" descr="C:\Users\Julie Hanshaw\Documents\GOVAN\GOVAN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49821"/>
            <a:ext cx="1524000" cy="115557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E6DAB0-69B0-4840-880B-CA0060D3408E}"/>
              </a:ext>
            </a:extLst>
          </p:cNvPr>
          <p:cNvSpPr txBox="1"/>
          <p:nvPr/>
        </p:nvSpPr>
        <p:spPr>
          <a:xfrm>
            <a:off x="381001" y="2819400"/>
            <a:ext cx="25045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Register:</a:t>
            </a:r>
            <a:r>
              <a:rPr lang="en-US" sz="2800" b="1" dirty="0"/>
              <a:t> </a:t>
            </a:r>
            <a:r>
              <a:rPr lang="en-US" sz="1600" u="sng" dirty="0"/>
              <a:t>govan8.wildapricot.org</a:t>
            </a:r>
            <a:r>
              <a:rPr lang="en-US" sz="1600" dirty="0"/>
              <a:t> </a:t>
            </a:r>
          </a:p>
          <a:p>
            <a:endParaRPr lang="en-US" sz="1600" dirty="0"/>
          </a:p>
          <a:p>
            <a:pPr algn="ctr"/>
            <a:r>
              <a:rPr lang="en-US" sz="1600" dirty="0"/>
              <a:t> *GOVAN / NEO-AVA</a:t>
            </a:r>
          </a:p>
          <a:p>
            <a:pPr algn="ctr"/>
            <a:r>
              <a:rPr lang="en-US" sz="1600" dirty="0"/>
              <a:t>Active Members - $65</a:t>
            </a:r>
          </a:p>
          <a:p>
            <a:pPr algn="ctr"/>
            <a:r>
              <a:rPr lang="en-US" sz="1600" dirty="0"/>
              <a:t>*GOVAN Non-Active Member - $85</a:t>
            </a:r>
          </a:p>
          <a:p>
            <a:pPr algn="ctr"/>
            <a:r>
              <a:rPr lang="en-US" sz="1600" dirty="0"/>
              <a:t> *Vendor Booth - $250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Program includes Breakfast / Lunch / Snacks / gifts / Over $200 in raffle items</a:t>
            </a:r>
            <a:endParaRPr lang="en-US" dirty="0"/>
          </a:p>
          <a:p>
            <a:r>
              <a:rPr lang="en-US" sz="1600" dirty="0"/>
              <a:t>                  </a:t>
            </a:r>
            <a:r>
              <a:rPr lang="en-US" sz="1200" dirty="0"/>
              <a:t>(No refunds)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983448-99CC-5ED5-F544-2B57043B7118}"/>
              </a:ext>
            </a:extLst>
          </p:cNvPr>
          <p:cNvSpPr txBox="1"/>
          <p:nvPr/>
        </p:nvSpPr>
        <p:spPr>
          <a:xfrm>
            <a:off x="423454" y="1644892"/>
            <a:ext cx="2309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Greater Ohio Vascular Access Network</a:t>
            </a:r>
          </a:p>
          <a:p>
            <a:pPr algn="ctr"/>
            <a:r>
              <a:rPr lang="en-US" sz="1200" b="1" u="sng" dirty="0"/>
              <a:t>Website</a:t>
            </a:r>
            <a:r>
              <a:rPr lang="en-US" sz="1200" dirty="0"/>
              <a:t>:</a:t>
            </a:r>
          </a:p>
          <a:p>
            <a:pPr algn="ctr"/>
            <a:r>
              <a:rPr lang="en-US" sz="1200" dirty="0"/>
              <a:t>govan8.wildapricot.org</a:t>
            </a:r>
          </a:p>
          <a:p>
            <a:pPr algn="ctr"/>
            <a:r>
              <a:rPr lang="en-US" sz="1200" b="1" u="sng" dirty="0"/>
              <a:t>Email:</a:t>
            </a:r>
          </a:p>
          <a:p>
            <a:pPr algn="ctr"/>
            <a:r>
              <a:rPr lang="en-US" sz="1200" dirty="0"/>
              <a:t>govan.ava2012@gmail.com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5FA8E3-99C4-2236-5AE2-264E6DCC9C2D}"/>
              </a:ext>
            </a:extLst>
          </p:cNvPr>
          <p:cNvSpPr txBox="1"/>
          <p:nvPr/>
        </p:nvSpPr>
        <p:spPr>
          <a:xfrm>
            <a:off x="2733102" y="212059"/>
            <a:ext cx="5824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Vascular Access Obstacles, Challenges &amp; Risks:  Strategies to Overcome Insertion and Maintenance Complications</a:t>
            </a:r>
          </a:p>
          <a:p>
            <a:pPr algn="ctr"/>
            <a:r>
              <a:rPr lang="en-US" b="1" dirty="0"/>
              <a:t>PLEASE JOIN US!!!!!!</a:t>
            </a:r>
          </a:p>
        </p:txBody>
      </p:sp>
    </p:spTree>
    <p:extLst>
      <p:ext uri="{BB962C8B-B14F-4D97-AF65-F5344CB8AC3E}">
        <p14:creationId xmlns:p14="http://schemas.microsoft.com/office/powerpoint/2010/main" val="1380156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295</TotalTime>
  <Words>349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Candara</vt:lpstr>
      <vt:lpstr>Symbol</vt:lpstr>
      <vt:lpstr>Waveform</vt:lpstr>
      <vt:lpstr>PowerPoint Presentation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CO01 Imprivata</dc:creator>
  <cp:lastModifiedBy>Joann Rinella</cp:lastModifiedBy>
  <cp:revision>46</cp:revision>
  <dcterms:created xsi:type="dcterms:W3CDTF">2015-09-11T15:16:58Z</dcterms:created>
  <dcterms:modified xsi:type="dcterms:W3CDTF">2023-02-04T22:18:30Z</dcterms:modified>
</cp:coreProperties>
</file>